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Software, Services (Professional Services, Managed Services)
By Deployment Mode: Cloud, On -Premises
By Organization Size: Market Overview, Small And Medium Enterprises, Large Enterprises
By Application: Data Warehousing, Business Intelligence &amp; Analytics, Customer Relationship Management (CRM), Enterprise Resource Planning (ERP), Financial Analytics &amp; Reporting, Others
By End User: BFSI, Healthcare, Retail, IT &amp; Telecom, Government &amp; Public Sector, Manufacturing, Media &amp; Entertainment, Energy &amp; Utilities, Transportation &amp; Logistics, Education,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ETL SOFTWARE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DAMA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Knowledge and Data Engineering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The Open Group</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Database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OASIS (Organization for the Advancement of Structured Information Standards)</a:t>
                      </a:r>
                    </a:p>
                  </a:txBody>
                  <a:tcPr marL="9525" marR="9525" marT="9525" marB="0" anchor="ctr"/>
                </a:tc>
                <a:tc>
                  <a:txBody>
                    <a:bodyPr/>
                    <a:lstStyle/>
                    <a:p>
                      <a:pPr marL="91440" algn="l" fontAlgn="b"/>
                      <a:r>
                        <a:rPr lang="en-US" sz="1100" kern="1200" dirty="0">
                          <a:solidFill>
                            <a:schemeClr val="dk1"/>
                          </a:solidFill>
                          <a:latin typeface="+mn-lt"/>
                          <a:ea typeface="+mn-ea"/>
                          <a:cs typeface="+mn-cs"/>
                        </a:rPr>
                        <a:t>Data &amp; Knowledge Engineering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Object Management Group (OMG)</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Data and Information Quality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The VLDB Journal</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ETL SOFTWARE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ETL Software Market is valued at USD 7.34 Billion in 2024, and is expected to reach USD 19.37 Billion by 2032. The market shows a steady CAGR of 12.9% from 2025 to 2032. Accelerated cloud adoption, real-time analytics demand, and data governance regulations drive ETL software growth; vendors emphasize automated, low-code, and AI-enabled pipelines, fostering vendor consolidation and partnerships among incumbents and cloud hyperscalers, while rising edge and streaming integration expand use cases, positioning the market for sustained innovation and competitive differentiation ahead.</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ETL SOFTWARE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7.34</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19.37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Cloud Adoption: Rapid migration to scalable cloud platforms, coupled with pay-as-you-go pricing and managed services, reduces infrastructure costs and accelerates ETL deployment cycles. Seamless integration with cloud-native data lakes, warehouses, and serverless compute enables flexible, high-performance data processing, boosting adoption of advanced ETL solutions across enterprises while improving operational agility
Data Governance: Robust governance frameworks, metadata management, and automated data lineage ensure trust, transparency, and regulatory compliance across complex data ecosystems. Role-based access controls, encryption, and auditing capabilities minimize risk while enabling scalable ETL pipelines. Clear policies and stewardship accelerate data democratization, fostering enterprise confidence in ETL-driven analytics and decision-making</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ETL SOFTWARE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ETL SOFTWARE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7.34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Enterprises increasingly require continuous ingestion and transformation of streaming data to support immediate decision making, driving demand for ETL tools built for real time processing. Platforms like Apache Kafka and Amazon Kinesis enable high throughput streams, while ETL vendors adapt connectors and change data capture capabilities. Financial services use these patterns for fraud detection, and e-commerce firms personalize sessions in flight. This shift compels legacy batch ETL products to incorporate streaming, low latency transforms, and integrated orchestration and observability features.
Migration to cloud data lakes and warehouses accelerates ETL demand because organizations seek managed, scalable pipelines that reduce operational overhead and integrate with cloud services. Services such as AWS Glue, Azure Data Factory, and Google Cloud Dataflow provide prebuilt connectors and serverless execution, while Snowflake and Databricks offer native ingestion patterns. Retail, healthcare, and media companies use these combinations to centralize analytics and simplify governance. As cloud platforms standardize APIs and storage formats, ETL vendors optimize connectors for seamless interoperability.
Heightened regulatory requirements and data governance imperatives push enterprises to adopt ETL solutions with robust lineage, masking, and auditing capabilities, elevating market demand. Regulations such as privacy laws and sector rules compel teams to track transformations end to end and enforce retention policies. Tools like Informatica, Talend, and Collibra are integrated with ETL pipelines to provide metadata management and policy enforcement. Healthcare and finance organizations implement these stacks to demonstrate compliance during audits and mitigate risk across complex data estates.
AI and ML integration in ETL automates schema mapping, anomaly detection, and transformation suggestions, accelerating delivery while reducing manual errors. Vendors embed models for schema inference, data quality scoring, and metadata intelligence; Databricks and Informatica exemplify platforms that couple ML runtimes with ETL. Self service capabilities enable analysts and citizen integrators to prepare datasets without heavy engineering, while data teams oversee model validation and orchestration. Consequently ETL products evolve toward explainable automation, adaptive pipelines, and closer integration with MLops practices.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Demand for Real-time Data Integration and Streaming Analytics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Data sovereignty and localization requirements are reshaping ETL software architectures by forcing data pipelines to respect jurisdictional processing restrictions. Regulations such as GDPR, the landmark Schrems ruling, China cybersecurity law, and Brazil LGPD have made cross-border transfers legally sensitive, prompting enterprises to design pipelines that retain or encrypt data within specified regions. Cloud providers and ETL vendors are responding with region-aware connectors, in situ transformations, and policy-driven routing. Financial institutions and healthcare systems demand such capabilities to avoid legal risk.
Operationally, data sovereignty drives ETL deployment patterns toward hybrid, multi cloud topologies that keep sensitive processing within allowed territories. Major cloud providers offer localized infrastructure options such as AWS Outposts, Azure Sovereign offerings, and on premises platforms, enabling in region staging and transformation. ETL platforms are building features for encrypted at rest and in transit storage, tenant isolation, and configurable data routing policies. Public sector agencies and regulated corporations use these capabilities to align technical controls with current legal obligations.
Compliance-driven procurement favors ETL vendors that can demonstrate transparent data lineage, immutable audit trails, and certified hosting attestations tailored to national requirements. Regulators and auditors increasingly require provenance metadata that shows where data originated, how it was transformed, and who accessed it, influencing vendor selection in sensitive sectors. ETL solutions now include built in masking, pseudonymization, and role based access controls to satisfy privacy obligations. Insurance and telecommunications providers stipulate contractual clauses demanding these features to pass regulatory reviews today.
Innovation in ETL is responding with policy driven controls, policy as code, and geo fence features that automate compliance workflows and reduce audit burden. Vendors partner with local cloud and data center providers to offer certified sovereign environments, while open initiatives like Gaia-X influence requirements and interoperability expectations. Organizations adopt ETL toolchains that can enforce national retention and deletion policies automatically, support encrypted key management within a jurisdiction, and enable legal teams to demonstrate adherence during investigations and regulatory inquiries.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Data Sovereignty and Localization Compliance Driving ETL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ETL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Software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Services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DEPLOYMENT MODE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Cloud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 -Premises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ORGANIZATION SIZE</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Market Overview</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Small And Medium Enterprises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Large Enterprises</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7" name="Rectangle 56"/>
          <p:cNvSpPr/>
          <p:nvPr/>
        </p:nvSpPr>
        <p:spPr>
          <a:xfrm>
            <a:off x="7333488" y="2103120"/>
            <a:ext cx="2109216"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Data Warehousing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Business Intelligence &amp; Analytics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Customer Relationship Management (CRM)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Enterprise Resource Planning (ERP)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Financial Analytics &amp; Reporting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59" name="Rectangle 58"/>
          <p:cNvSpPr/>
          <p:nvPr/>
        </p:nvSpPr>
        <p:spPr>
          <a:xfrm>
            <a:off x="9625584" y="2103120"/>
            <a:ext cx="2109216" cy="2353665"/>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BFSI</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Retail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IT &amp; Telecom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Government &amp; Public Sector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Media &amp; Entertainment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Energy &amp; Utilities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Transportation &amp; Logistics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Education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Integrating diverse data sources and entrenched legacy systems often slows ETL adoption and reduces agility across enterprises. Organizations operate with heterogeneous databases, mainframe files, on-premises ERP applications, and modern cloud data platforms, which demand bespoke extract and transform logic. Vendors such as Informatica and Talend cite interoperability efforts as major deployment hurdles. Real-world integrations with SAP ECC, Oracle databases, and IBM z/OS environments routinely require specialized skills, custom connectors, and extensive testing before production readiness and extensive documentation and governance.
High customization requirements and scarce skilled personnel raise implementation costs and elongate timeframes for ETL projects in real environments. Organizations often engage specialized consultants to build custom pipelines for migrations to cloud platforms or to reconcile schema differences across systems. Banks and insurers migrating to Snowflake, AWS Glue, or Azure Data Factory report reliance on vendor partners and talent pools to bridge gaps. The shortage of experienced data engineers frequently forces compromises on scalability, maintainability, and long term architectural vision.
Maintaining data quality, lineage, and governance within ETL workflows remains a persistent restraint, especially where regulatory compliance is mandatory. Industries such as healthcare and finance demand auditable transformations, metadata capture, and secure handling of personal and sensitive information to satisfy regulations like HIPAA and GDPR. ETL tools must provide traceability, role based access controls, and masking features while preserving analytical value. Real-world projects often reveal gaps in automated lineage, causing manual reconciliation, longer audits, constrained adoption across privacy sensitive departments.
Scaling ETL workloads to support real time or near real time analytics introduces significant engineering and cost challenges across production landscapes. Streaming ingestion using Apache Kafka or CDC tools like Debezium requires rethinking batch oriented pipelines, preserving ordering, and ensuring idempotent processing under load. E commerce platforms and ad tech firms that demand low latency insights often encounter throughput bottlenecks and unanticipated maintenance during traffic spikes. Cloud egress, pipeline orchestration, and checkpointing complexities further complicate predictable scaling and operational reliability.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Complex integration of diverse data sources and legacy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Feature Comparison Analysis
Case Studies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Deployment Mode
By Organization Size
By Application
By End 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ETL SOFTWARE MARKET SIZE,  BY COMPONENT,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ETL SOFTWARE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ETL SOFTWARE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ETL SOFTWARE MARKET SIZE,  BY COMPONENT,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ETL SOFTWARE MARKET SIZE,  BY COMPONENT,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ETL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ETL Software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Microsoft Corporation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228,000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245.12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ETL SOFTWARE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MICROSOFT CORPORATION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1975</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245.12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228,000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microsoft.com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Microsoft Corporation participates in the ETL software market through Azure Data Factory, SQL Server Integration Services, and the Data Factory experience within Microsoft Fabric. Its portfolio addresses cloud, hybrid, and on-premises integration, offering managed orchestration, a broad set of connectors, and ELT patterns alongside Spark-based transformations. The company emphasizes interoperability with Azure Synapse, Databricks, and Power BI to streamline analytics pipelines from ingestion to semantic modeling. Recent updates include Fabric-based pipelines, low-code dataflows, and early Copilot features that assist with pipeline creation and query generation. Microsoft’s strategy centers on cloud-native scale, governance via Purview, and migration tooling that moves SSIS workloads to Azure while maintaining compatibility for enterprise data estates.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Azure Data Factory is a cloud-based data integration service for building and managing ETL and ELT pipelines. It connects to diverse on-premises and cloud sources, orchestrates batch and streaming workloads, transforms data using mapping data flows, integrates with Azure Synapse, and provides code-centric or visual design with built-in monitoring capabilities.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Azure Data Factory</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MICROSOFT CORPORATION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MICROSOFT CORPORATION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MICROSOFT CORPORATION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MICROSOFT CORPORATION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Feature Comparison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Case Studies</a:t>
                      </a:r>
                    </a:p>
                  </a:txBody>
                  <a:tcPr>
                    <a:noFill/>
                    <a:lnL>
                      <a:noFill/>
                    </a:lnL>
                    <a:lnR>
                      <a:noFill/>
                    </a:lnR>
                    <a:lnT>
                      <a:noFill/>
                    </a:lnT>
                    <a:lnB>
                      <a:noFill/>
                    </a:lnB>
                  </a:tcPr>
                </a:tc>
                <a:tc>
                  <a:txBody>
                    <a:bodyPr/>
                    <a:lstStyle/>
                    <a:p>
                      <a:pPr>
                        <a:defRPr sz="1100" b="0">
                          <a:solidFill>
                            <a:srgbClr val="000000"/>
                          </a:solidFill>
                          <a:latin typeface="Poppins"/>
                        </a:defRPr>
                      </a:pPr>
                      <a:r>
                        <a:t>          9.4. Enterprise Resource Planning (ERP)</a:t>
                      </a:r>
                    </a:p>
                  </a:txBody>
                  <a:tcPr>
                    <a:noFill/>
                    <a:lnL>
                      <a:noFill/>
                    </a:lnL>
                    <a:lnR>
                      <a:noFill/>
                    </a:lnR>
                    <a:lnT>
                      <a:noFill/>
                    </a:lnT>
                    <a:lnB>
                      <a:noFill/>
                    </a:lnB>
                  </a:tcPr>
                </a:tc>
              </a:tr>
              <a:tr h="322729">
                <a:tc>
                  <a:txBody>
                    <a:bodyPr/>
                    <a:lstStyle/>
                    <a:p>
                      <a:pPr>
                        <a:defRPr sz="1100" b="1">
                          <a:solidFill>
                            <a:srgbClr val="7030A0"/>
                          </a:solidFill>
                          <a:latin typeface="Poppins"/>
                        </a:defRPr>
                      </a:pPr>
                      <a:r>
                        <a:t>6. ETL Software Market Size by Component (2019-2032)</a:t>
                      </a:r>
                    </a:p>
                  </a:txBody>
                  <a:tcPr>
                    <a:noFill/>
                    <a:lnL>
                      <a:noFill/>
                    </a:lnL>
                    <a:lnR>
                      <a:noFill/>
                    </a:lnR>
                    <a:lnT>
                      <a:noFill/>
                    </a:lnT>
                    <a:lnB>
                      <a:noFill/>
                    </a:lnB>
                  </a:tcPr>
                </a:tc>
                <a:tc>
                  <a:txBody>
                    <a:bodyPr/>
                    <a:lstStyle/>
                    <a:p>
                      <a:pPr>
                        <a:defRPr sz="1100" b="0">
                          <a:solidFill>
                            <a:srgbClr val="000000"/>
                          </a:solidFill>
                          <a:latin typeface="Poppins"/>
                        </a:defRPr>
                      </a:pPr>
                      <a:r>
                        <a:t>          9.5. Financial Analytics &amp; Reporting</a:t>
                      </a:r>
                    </a:p>
                  </a:txBody>
                  <a:tcPr>
                    <a:noFill/>
                    <a:lnL>
                      <a:noFill/>
                    </a:lnL>
                    <a:lnR>
                      <a:noFill/>
                    </a:lnR>
                    <a:lnT>
                      <a:noFill/>
                    </a:lnT>
                    <a:lnB>
                      <a:noFill/>
                    </a:lnB>
                  </a:tcPr>
                </a:tc>
              </a:tr>
              <a:tr h="322729">
                <a:tc>
                  <a:txBody>
                    <a:bodyPr/>
                    <a:lstStyle/>
                    <a:p>
                      <a:pPr>
                        <a:defRPr sz="1100" b="0">
                          <a:solidFill>
                            <a:srgbClr val="000000"/>
                          </a:solidFill>
                          <a:latin typeface="Poppins"/>
                        </a:defRPr>
                      </a:pPr>
                      <a:r>
                        <a:t>          6.1. Software</a:t>
                      </a:r>
                    </a:p>
                  </a:txBody>
                  <a:tcPr>
                    <a:noFill/>
                    <a:lnL>
                      <a:noFill/>
                    </a:lnL>
                    <a:lnR>
                      <a:noFill/>
                    </a:lnR>
                    <a:lnT>
                      <a:noFill/>
                    </a:lnT>
                    <a:lnB>
                      <a:noFill/>
                    </a:lnB>
                  </a:tcPr>
                </a:tc>
                <a:tc>
                  <a:txBody>
                    <a:bodyPr/>
                    <a:lstStyle/>
                    <a:p>
                      <a:pPr>
                        <a:defRPr sz="1100" b="0">
                          <a:solidFill>
                            <a:srgbClr val="000000"/>
                          </a:solidFill>
                          <a:latin typeface="Poppins"/>
                        </a:defRPr>
                      </a:pPr>
                      <a:r>
                        <a:t>          9.6. Others</a:t>
                      </a:r>
                    </a:p>
                  </a:txBody>
                  <a:tcPr>
                    <a:noFill/>
                    <a:lnL>
                      <a:noFill/>
                    </a:lnL>
                    <a:lnR>
                      <a:noFill/>
                    </a:lnR>
                    <a:lnT>
                      <a:noFill/>
                    </a:lnT>
                    <a:lnB>
                      <a:noFill/>
                    </a:lnB>
                  </a:tcPr>
                </a:tc>
              </a:tr>
              <a:tr h="322729">
                <a:tc>
                  <a:txBody>
                    <a:bodyPr/>
                    <a:lstStyle/>
                    <a:p>
                      <a:pPr>
                        <a:defRPr sz="1100" b="0">
                          <a:solidFill>
                            <a:srgbClr val="000000"/>
                          </a:solidFill>
                          <a:latin typeface="Poppins"/>
                        </a:defRPr>
                      </a:pPr>
                      <a:r>
                        <a:t>          6.2. Services</a:t>
                      </a:r>
                    </a:p>
                  </a:txBody>
                  <a:tcPr>
                    <a:noFill/>
                    <a:lnL>
                      <a:noFill/>
                    </a:lnL>
                    <a:lnR>
                      <a:noFill/>
                    </a:lnR>
                    <a:lnT>
                      <a:noFill/>
                    </a:lnT>
                    <a:lnB>
                      <a:noFill/>
                    </a:lnB>
                  </a:tcPr>
                </a:tc>
                <a:tc>
                  <a:txBody>
                    <a:bodyPr/>
                    <a:lstStyle/>
                    <a:p>
                      <a:pPr>
                        <a:defRPr sz="1100" b="1">
                          <a:solidFill>
                            <a:srgbClr val="7030A0"/>
                          </a:solidFill>
                          <a:latin typeface="Poppins"/>
                        </a:defRPr>
                      </a:pPr>
                      <a:r>
                        <a:t>10. ETL Software Market Size by End User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Professional Services</a:t>
                      </a:r>
                    </a:p>
                  </a:txBody>
                  <a:tcPr>
                    <a:noFill/>
                    <a:lnL>
                      <a:noFill/>
                    </a:lnL>
                    <a:lnR>
                      <a:noFill/>
                    </a:lnR>
                    <a:lnT>
                      <a:noFill/>
                    </a:lnT>
                    <a:lnB>
                      <a:noFill/>
                    </a:lnB>
                  </a:tcPr>
                </a:tc>
                <a:tc>
                  <a:txBody>
                    <a:bodyPr/>
                    <a:lstStyle/>
                    <a:p>
                      <a:pPr>
                        <a:defRPr sz="1100" b="0">
                          <a:solidFill>
                            <a:srgbClr val="000000"/>
                          </a:solidFill>
                          <a:latin typeface="Poppins"/>
                        </a:defRPr>
                      </a:pPr>
                      <a:r>
                        <a:t>          10.1. BFSI</a:t>
                      </a:r>
                    </a:p>
                  </a:txBody>
                  <a:tcPr>
                    <a:noFill/>
                    <a:lnL>
                      <a:noFill/>
                    </a:lnL>
                    <a:lnR>
                      <a:noFill/>
                    </a:lnR>
                    <a:lnT>
                      <a:noFill/>
                    </a:lnT>
                    <a:lnB>
                      <a:noFill/>
                    </a:lnB>
                  </a:tcPr>
                </a:tc>
              </a:tr>
              <a:tr h="322729">
                <a:tc>
                  <a:txBody>
                    <a:bodyPr/>
                    <a:lstStyle/>
                    <a:p>
                      <a:pPr>
                        <a:defRPr sz="1100" b="0">
                          <a:solidFill>
                            <a:srgbClr val="000000"/>
                          </a:solidFill>
                          <a:latin typeface="Poppins"/>
                        </a:defRPr>
                      </a:pPr>
                      <a:r>
                        <a:t>                    6.2.2. Managed Services</a:t>
                      </a:r>
                    </a:p>
                  </a:txBody>
                  <a:tcPr>
                    <a:noFill/>
                    <a:lnL>
                      <a:noFill/>
                    </a:lnL>
                    <a:lnR>
                      <a:noFill/>
                    </a:lnR>
                    <a:lnT>
                      <a:noFill/>
                    </a:lnT>
                    <a:lnB>
                      <a:noFill/>
                    </a:lnB>
                  </a:tcPr>
                </a:tc>
                <a:tc>
                  <a:txBody>
                    <a:bodyPr/>
                    <a:lstStyle/>
                    <a:p>
                      <a:pPr>
                        <a:defRPr sz="1100" b="0">
                          <a:solidFill>
                            <a:srgbClr val="000000"/>
                          </a:solidFill>
                          <a:latin typeface="Poppins"/>
                        </a:defRPr>
                      </a:pPr>
                      <a:r>
                        <a:t>          10.2. Healthcare</a:t>
                      </a:r>
                    </a:p>
                  </a:txBody>
                  <a:tcPr>
                    <a:noFill/>
                    <a:lnL>
                      <a:noFill/>
                    </a:lnL>
                    <a:lnR>
                      <a:noFill/>
                    </a:lnR>
                    <a:lnT>
                      <a:noFill/>
                    </a:lnT>
                    <a:lnB>
                      <a:noFill/>
                    </a:lnB>
                  </a:tcPr>
                </a:tc>
              </a:tr>
              <a:tr h="322729">
                <a:tc>
                  <a:txBody>
                    <a:bodyPr/>
                    <a:lstStyle/>
                    <a:p>
                      <a:pPr>
                        <a:defRPr sz="1100" b="1">
                          <a:solidFill>
                            <a:srgbClr val="7030A0"/>
                          </a:solidFill>
                          <a:latin typeface="Poppins"/>
                        </a:defRPr>
                      </a:pPr>
                      <a:r>
                        <a:t>7. ETL Software Market Size by Deployment Mode (2019-2032)</a:t>
                      </a:r>
                    </a:p>
                  </a:txBody>
                  <a:tcPr>
                    <a:noFill/>
                    <a:lnL>
                      <a:noFill/>
                    </a:lnL>
                    <a:lnR>
                      <a:noFill/>
                    </a:lnR>
                    <a:lnT>
                      <a:noFill/>
                    </a:lnT>
                    <a:lnB>
                      <a:noFill/>
                    </a:lnB>
                  </a:tcPr>
                </a:tc>
                <a:tc>
                  <a:txBody>
                    <a:bodyPr/>
                    <a:lstStyle/>
                    <a:p>
                      <a:pPr>
                        <a:defRPr sz="1100" b="0">
                          <a:solidFill>
                            <a:srgbClr val="000000"/>
                          </a:solidFill>
                          <a:latin typeface="Poppins"/>
                        </a:defRPr>
                      </a:pPr>
                      <a:r>
                        <a:t>          10.3. Retail</a:t>
                      </a:r>
                    </a:p>
                  </a:txBody>
                  <a:tcPr>
                    <a:noFill/>
                    <a:lnL>
                      <a:noFill/>
                    </a:lnL>
                    <a:lnR>
                      <a:noFill/>
                    </a:lnR>
                    <a:lnT>
                      <a:noFill/>
                    </a:lnT>
                    <a:lnB>
                      <a:noFill/>
                    </a:lnB>
                  </a:tcPr>
                </a:tc>
              </a:tr>
              <a:tr h="322729">
                <a:tc>
                  <a:txBody>
                    <a:bodyPr/>
                    <a:lstStyle/>
                    <a:p>
                      <a:pPr>
                        <a:defRPr sz="1100" b="0">
                          <a:solidFill>
                            <a:srgbClr val="000000"/>
                          </a:solidFill>
                          <a:latin typeface="Poppins"/>
                        </a:defRPr>
                      </a:pPr>
                      <a:r>
                        <a:t>          7.1. Cloud</a:t>
                      </a:r>
                    </a:p>
                  </a:txBody>
                  <a:tcPr>
                    <a:noFill/>
                    <a:lnL>
                      <a:noFill/>
                    </a:lnL>
                    <a:lnR>
                      <a:noFill/>
                    </a:lnR>
                    <a:lnT>
                      <a:noFill/>
                    </a:lnT>
                    <a:lnB>
                      <a:noFill/>
                    </a:lnB>
                  </a:tcPr>
                </a:tc>
                <a:tc>
                  <a:txBody>
                    <a:bodyPr/>
                    <a:lstStyle/>
                    <a:p>
                      <a:pPr>
                        <a:defRPr sz="1100" b="0">
                          <a:solidFill>
                            <a:srgbClr val="000000"/>
                          </a:solidFill>
                          <a:latin typeface="Poppins"/>
                        </a:defRPr>
                      </a:pPr>
                      <a:r>
                        <a:t>          10.4. IT &amp; Telecom</a:t>
                      </a:r>
                    </a:p>
                  </a:txBody>
                  <a:tcPr>
                    <a:noFill/>
                    <a:lnL>
                      <a:noFill/>
                    </a:lnL>
                    <a:lnR>
                      <a:noFill/>
                    </a:lnR>
                    <a:lnT>
                      <a:noFill/>
                    </a:lnT>
                    <a:lnB>
                      <a:noFill/>
                    </a:lnB>
                  </a:tcPr>
                </a:tc>
              </a:tr>
              <a:tr h="322729">
                <a:tc>
                  <a:txBody>
                    <a:bodyPr/>
                    <a:lstStyle/>
                    <a:p>
                      <a:pPr>
                        <a:defRPr sz="1100" b="0">
                          <a:solidFill>
                            <a:srgbClr val="000000"/>
                          </a:solidFill>
                          <a:latin typeface="Poppins"/>
                        </a:defRPr>
                      </a:pPr>
                      <a:r>
                        <a:t>          7.2. On -Premises</a:t>
                      </a:r>
                    </a:p>
                  </a:txBody>
                  <a:tcPr>
                    <a:noFill/>
                    <a:lnL>
                      <a:noFill/>
                    </a:lnL>
                    <a:lnR>
                      <a:noFill/>
                    </a:lnR>
                    <a:lnT>
                      <a:noFill/>
                    </a:lnT>
                    <a:lnB>
                      <a:noFill/>
                    </a:lnB>
                  </a:tcPr>
                </a:tc>
                <a:tc>
                  <a:txBody>
                    <a:bodyPr/>
                    <a:lstStyle/>
                    <a:p>
                      <a:pPr>
                        <a:defRPr sz="1100" b="0">
                          <a:solidFill>
                            <a:srgbClr val="000000"/>
                          </a:solidFill>
                          <a:latin typeface="Poppins"/>
                        </a:defRPr>
                      </a:pPr>
                      <a:r>
                        <a:t>          10.5. Government &amp; Public Sector</a:t>
                      </a:r>
                    </a:p>
                  </a:txBody>
                  <a:tcPr>
                    <a:noFill/>
                    <a:lnL>
                      <a:noFill/>
                    </a:lnL>
                    <a:lnR>
                      <a:noFill/>
                    </a:lnR>
                    <a:lnT>
                      <a:noFill/>
                    </a:lnT>
                    <a:lnB>
                      <a:noFill/>
                    </a:lnB>
                  </a:tcPr>
                </a:tc>
              </a:tr>
              <a:tr h="322729">
                <a:tc>
                  <a:txBody>
                    <a:bodyPr/>
                    <a:lstStyle/>
                    <a:p>
                      <a:pPr>
                        <a:defRPr sz="1100" b="1">
                          <a:solidFill>
                            <a:srgbClr val="7030A0"/>
                          </a:solidFill>
                          <a:latin typeface="Poppins"/>
                        </a:defRPr>
                      </a:pPr>
                      <a:r>
                        <a:t>8. ETL Software Market Size by Organization Size (2019-2032)</a:t>
                      </a:r>
                    </a:p>
                  </a:txBody>
                  <a:tcPr>
                    <a:noFill/>
                    <a:lnL>
                      <a:noFill/>
                    </a:lnL>
                    <a:lnR>
                      <a:noFill/>
                    </a:lnR>
                    <a:lnT>
                      <a:noFill/>
                    </a:lnT>
                    <a:lnB>
                      <a:noFill/>
                    </a:lnB>
                  </a:tcPr>
                </a:tc>
                <a:tc>
                  <a:txBody>
                    <a:bodyPr/>
                    <a:lstStyle/>
                    <a:p>
                      <a:pPr>
                        <a:defRPr sz="1100" b="0">
                          <a:solidFill>
                            <a:srgbClr val="000000"/>
                          </a:solidFill>
                          <a:latin typeface="Poppins"/>
                        </a:defRPr>
                      </a:pPr>
                      <a:r>
                        <a:t>          10.6. Manufacturing</a:t>
                      </a:r>
                    </a:p>
                  </a:txBody>
                  <a:tcPr>
                    <a:noFill/>
                    <a:lnL>
                      <a:noFill/>
                    </a:lnL>
                    <a:lnR>
                      <a:noFill/>
                    </a:lnR>
                    <a:lnT>
                      <a:noFill/>
                    </a:lnT>
                    <a:lnB>
                      <a:noFill/>
                    </a:lnB>
                  </a:tcPr>
                </a:tc>
              </a:tr>
              <a:tr h="322729">
                <a:tc>
                  <a:txBody>
                    <a:bodyPr/>
                    <a:lstStyle/>
                    <a:p>
                      <a:pPr>
                        <a:defRPr sz="1100" b="0">
                          <a:solidFill>
                            <a:srgbClr val="000000"/>
                          </a:solidFill>
                          <a:latin typeface="Poppins"/>
                        </a:defRPr>
                      </a:pPr>
                      <a:r>
                        <a:t>          8.1. Market Overview</a:t>
                      </a:r>
                    </a:p>
                  </a:txBody>
                  <a:tcPr>
                    <a:noFill/>
                    <a:lnL>
                      <a:noFill/>
                    </a:lnL>
                    <a:lnR>
                      <a:noFill/>
                    </a:lnR>
                    <a:lnT>
                      <a:noFill/>
                    </a:lnT>
                    <a:lnB>
                      <a:noFill/>
                    </a:lnB>
                  </a:tcPr>
                </a:tc>
                <a:tc>
                  <a:txBody>
                    <a:bodyPr/>
                    <a:lstStyle/>
                    <a:p>
                      <a:pPr>
                        <a:defRPr sz="1100" b="0">
                          <a:solidFill>
                            <a:srgbClr val="000000"/>
                          </a:solidFill>
                          <a:latin typeface="Poppins"/>
                        </a:defRPr>
                      </a:pPr>
                      <a:r>
                        <a:t>          10.7. Media &amp; Entertainment</a:t>
                      </a:r>
                    </a:p>
                  </a:txBody>
                  <a:tcPr>
                    <a:noFill/>
                    <a:lnL>
                      <a:noFill/>
                    </a:lnL>
                    <a:lnR>
                      <a:noFill/>
                    </a:lnR>
                    <a:lnT>
                      <a:noFill/>
                    </a:lnT>
                    <a:lnB>
                      <a:noFill/>
                    </a:lnB>
                  </a:tcPr>
                </a:tc>
              </a:tr>
              <a:tr h="322729">
                <a:tc>
                  <a:txBody>
                    <a:bodyPr/>
                    <a:lstStyle/>
                    <a:p>
                      <a:pPr>
                        <a:defRPr sz="1100" b="0">
                          <a:solidFill>
                            <a:srgbClr val="000000"/>
                          </a:solidFill>
                          <a:latin typeface="Poppins"/>
                        </a:defRPr>
                      </a:pPr>
                      <a:r>
                        <a:t>          8.2. Small And Medium Enterprises</a:t>
                      </a:r>
                    </a:p>
                  </a:txBody>
                  <a:tcPr>
                    <a:noFill/>
                    <a:lnL>
                      <a:noFill/>
                    </a:lnL>
                    <a:lnR>
                      <a:noFill/>
                    </a:lnR>
                    <a:lnT>
                      <a:noFill/>
                    </a:lnT>
                    <a:lnB>
                      <a:noFill/>
                    </a:lnB>
                  </a:tcPr>
                </a:tc>
                <a:tc>
                  <a:txBody>
                    <a:bodyPr/>
                    <a:lstStyle/>
                    <a:p>
                      <a:pPr>
                        <a:defRPr sz="1100" b="0">
                          <a:solidFill>
                            <a:srgbClr val="000000"/>
                          </a:solidFill>
                          <a:latin typeface="Poppins"/>
                        </a:defRPr>
                      </a:pPr>
                      <a:r>
                        <a:t>          10.8. Energy &amp; Utilities</a:t>
                      </a:r>
                    </a:p>
                  </a:txBody>
                  <a:tcPr>
                    <a:noFill/>
                    <a:lnL>
                      <a:noFill/>
                    </a:lnL>
                    <a:lnR>
                      <a:noFill/>
                    </a:lnR>
                    <a:lnT>
                      <a:noFill/>
                    </a:lnT>
                    <a:lnB>
                      <a:noFill/>
                    </a:lnB>
                  </a:tcPr>
                </a:tc>
              </a:tr>
              <a:tr h="322729">
                <a:tc>
                  <a:txBody>
                    <a:bodyPr/>
                    <a:lstStyle/>
                    <a:p>
                      <a:pPr>
                        <a:defRPr sz="1100" b="0">
                          <a:solidFill>
                            <a:srgbClr val="000000"/>
                          </a:solidFill>
                          <a:latin typeface="Poppins"/>
                        </a:defRPr>
                      </a:pPr>
                      <a:r>
                        <a:t>          8.3. Large Enterprises</a:t>
                      </a:r>
                    </a:p>
                  </a:txBody>
                  <a:tcPr>
                    <a:noFill/>
                    <a:lnL>
                      <a:noFill/>
                    </a:lnL>
                    <a:lnR>
                      <a:noFill/>
                    </a:lnR>
                    <a:lnT>
                      <a:noFill/>
                    </a:lnT>
                    <a:lnB>
                      <a:noFill/>
                    </a:lnB>
                  </a:tcPr>
                </a:tc>
                <a:tc>
                  <a:txBody>
                    <a:bodyPr/>
                    <a:lstStyle/>
                    <a:p>
                      <a:pPr>
                        <a:defRPr sz="1100" b="0">
                          <a:solidFill>
                            <a:srgbClr val="000000"/>
                          </a:solidFill>
                          <a:latin typeface="Poppins"/>
                        </a:defRPr>
                      </a:pPr>
                      <a:r>
                        <a:t>          10.9. Transportation &amp; Logistics</a:t>
                      </a:r>
                    </a:p>
                  </a:txBody>
                  <a:tcPr>
                    <a:noFill/>
                    <a:lnL>
                      <a:noFill/>
                    </a:lnL>
                    <a:lnR>
                      <a:noFill/>
                    </a:lnR>
                    <a:lnT>
                      <a:noFill/>
                    </a:lnT>
                    <a:lnB>
                      <a:noFill/>
                    </a:lnB>
                  </a:tcPr>
                </a:tc>
              </a:tr>
              <a:tr h="322729">
                <a:tc>
                  <a:txBody>
                    <a:bodyPr/>
                    <a:lstStyle/>
                    <a:p>
                      <a:pPr>
                        <a:defRPr sz="1100" b="1">
                          <a:solidFill>
                            <a:srgbClr val="7030A0"/>
                          </a:solidFill>
                          <a:latin typeface="Poppins"/>
                        </a:defRPr>
                      </a:pPr>
                      <a:r>
                        <a:t>9. ETL Software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10.10. Education</a:t>
                      </a:r>
                    </a:p>
                  </a:txBody>
                  <a:tcPr>
                    <a:noFill/>
                    <a:lnL>
                      <a:noFill/>
                    </a:lnL>
                    <a:lnR>
                      <a:noFill/>
                    </a:lnR>
                    <a:lnT>
                      <a:noFill/>
                    </a:lnT>
                    <a:lnB>
                      <a:noFill/>
                    </a:lnB>
                  </a:tcPr>
                </a:tc>
              </a:tr>
              <a:tr h="322729">
                <a:tc>
                  <a:txBody>
                    <a:bodyPr/>
                    <a:lstStyle/>
                    <a:p>
                      <a:pPr>
                        <a:defRPr sz="1100" b="0">
                          <a:solidFill>
                            <a:srgbClr val="000000"/>
                          </a:solidFill>
                          <a:latin typeface="Poppins"/>
                        </a:defRPr>
                      </a:pPr>
                      <a:r>
                        <a:t>          9.1. Data Warehousing</a:t>
                      </a:r>
                    </a:p>
                  </a:txBody>
                  <a:tcPr>
                    <a:noFill/>
                    <a:lnL>
                      <a:noFill/>
                    </a:lnL>
                    <a:lnR>
                      <a:noFill/>
                    </a:lnR>
                    <a:lnT>
                      <a:noFill/>
                    </a:lnT>
                    <a:lnB>
                      <a:noFill/>
                    </a:lnB>
                  </a:tcPr>
                </a:tc>
                <a:tc>
                  <a:txBody>
                    <a:bodyPr/>
                    <a:lstStyle/>
                    <a:p>
                      <a:pPr>
                        <a:defRPr sz="1100" b="0">
                          <a:solidFill>
                            <a:srgbClr val="000000"/>
                          </a:solidFill>
                          <a:latin typeface="Poppins"/>
                        </a:defRPr>
                      </a:pPr>
                      <a:r>
                        <a:t>          10.11. Others</a:t>
                      </a:r>
                    </a:p>
                  </a:txBody>
                  <a:tcPr>
                    <a:noFill/>
                    <a:lnL>
                      <a:noFill/>
                    </a:lnL>
                    <a:lnR>
                      <a:noFill/>
                    </a:lnR>
                    <a:lnT>
                      <a:noFill/>
                    </a:lnT>
                    <a:lnB>
                      <a:noFill/>
                    </a:lnB>
                  </a:tcPr>
                </a:tc>
              </a:tr>
              <a:tr h="322729">
                <a:tc>
                  <a:txBody>
                    <a:bodyPr/>
                    <a:lstStyle/>
                    <a:p>
                      <a:pPr>
                        <a:defRPr sz="1100" b="0">
                          <a:solidFill>
                            <a:srgbClr val="000000"/>
                          </a:solidFill>
                          <a:latin typeface="Poppins"/>
                        </a:defRPr>
                      </a:pPr>
                      <a:r>
                        <a:t>          9.2. Business Intelligence &amp; Analytics</a:t>
                      </a:r>
                    </a:p>
                  </a:txBody>
                  <a:tcPr>
                    <a:noFill/>
                    <a:lnL>
                      <a:noFill/>
                    </a:lnL>
                    <a:lnR>
                      <a:noFill/>
                    </a:lnR>
                    <a:lnT>
                      <a:noFill/>
                    </a:lnT>
                    <a:lnB>
                      <a:noFill/>
                    </a:lnB>
                  </a:tcPr>
                </a:tc>
                <a:tc>
                  <a:txBody>
                    <a:bodyPr/>
                    <a:lstStyle/>
                    <a:p>
                      <a:pPr>
                        <a:defRPr sz="1100" b="1">
                          <a:solidFill>
                            <a:srgbClr val="7030A0"/>
                          </a:solidFill>
                          <a:latin typeface="Poppins"/>
                        </a:defRPr>
                      </a:pPr>
                      <a:r>
                        <a:t>11. Global ETL Software Market Size by Region (2019-2032)</a:t>
                      </a:r>
                    </a:p>
                  </a:txBody>
                  <a:tcPr>
                    <a:noFill/>
                    <a:lnL>
                      <a:noFill/>
                    </a:lnL>
                    <a:lnR>
                      <a:noFill/>
                    </a:lnR>
                    <a:lnT>
                      <a:noFill/>
                    </a:lnT>
                    <a:lnB>
                      <a:noFill/>
                    </a:lnB>
                  </a:tcPr>
                </a:tc>
              </a:tr>
              <a:tr h="322736">
                <a:tc>
                  <a:txBody>
                    <a:bodyPr/>
                    <a:lstStyle/>
                    <a:p>
                      <a:pPr>
                        <a:defRPr sz="1100" b="0">
                          <a:solidFill>
                            <a:srgbClr val="000000"/>
                          </a:solidFill>
                          <a:latin typeface="Poppins"/>
                        </a:defRPr>
                      </a:pPr>
                      <a:r>
                        <a:t>          9.3. Customer Relationship Management (CRM)</a:t>
                      </a:r>
                    </a:p>
                  </a:txBody>
                  <a:tcPr>
                    <a:noFill/>
                    <a:lnL>
                      <a:noFill/>
                    </a:lnL>
                    <a:lnR>
                      <a:noFill/>
                    </a:lnR>
                    <a:lnT>
                      <a:noFill/>
                    </a:lnT>
                    <a:lnB>
                      <a:noFill/>
                    </a:lnB>
                  </a:tcPr>
                </a:tc>
                <a:tc>
                  <a:txBody>
                    <a:bodyPr/>
                    <a:lstStyle/>
                    <a:p>
                      <a:pPr>
                        <a:defRPr sz="1100" b="0">
                          <a:solidFill>
                            <a:srgbClr val="000000"/>
                          </a:solidFill>
                          <a:latin typeface="Poppins"/>
                        </a:defRPr>
                      </a:pPr>
                      <a:r>
                        <a:t>          11.1. North America (By Component, By Deployment Mode, By Organization Size, By Application, By End User)</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11.1.1. US</a:t>
                      </a:r>
                    </a:p>
                  </a:txBody>
                  <a:tcPr>
                    <a:noFill/>
                    <a:lnL>
                      <a:noFill/>
                    </a:lnL>
                    <a:lnR>
                      <a:noFill/>
                    </a:lnR>
                    <a:lnT>
                      <a:noFill/>
                    </a:lnT>
                    <a:lnB>
                      <a:noFill/>
                    </a:lnB>
                  </a:tcPr>
                </a:tc>
                <a:tc>
                  <a:txBody>
                    <a:bodyPr/>
                    <a:lstStyle/>
                    <a:p>
                      <a:pPr>
                        <a:defRPr sz="1100" b="0">
                          <a:solidFill>
                            <a:srgbClr val="000000"/>
                          </a:solidFill>
                          <a:latin typeface="Poppins"/>
                        </a:defRPr>
                      </a:pPr>
                      <a:r>
                        <a:t>                    11.4.2. Mexico</a:t>
                      </a:r>
                    </a:p>
                  </a:txBody>
                  <a:tcPr>
                    <a:noFill/>
                    <a:lnL>
                      <a:noFill/>
                    </a:lnL>
                    <a:lnR>
                      <a:noFill/>
                    </a:lnR>
                    <a:lnT>
                      <a:noFill/>
                    </a:lnT>
                    <a:lnB>
                      <a:noFill/>
                    </a:lnB>
                  </a:tcPr>
                </a:tc>
              </a:tr>
              <a:tr h="322729">
                <a:tc>
                  <a:txBody>
                    <a:bodyPr/>
                    <a:lstStyle/>
                    <a:p>
                      <a:pPr>
                        <a:defRPr sz="1100" b="0">
                          <a:solidFill>
                            <a:srgbClr val="000000"/>
                          </a:solidFill>
                          <a:latin typeface="Poppins"/>
                        </a:defRPr>
                      </a:pPr>
                      <a:r>
                        <a:t>                    11.1.2. Canada</a:t>
                      </a:r>
                    </a:p>
                  </a:txBody>
                  <a:tcPr>
                    <a:noFill/>
                    <a:lnL>
                      <a:noFill/>
                    </a:lnL>
                    <a:lnR>
                      <a:noFill/>
                    </a:lnR>
                    <a:lnT>
                      <a:noFill/>
                    </a:lnT>
                    <a:lnB>
                      <a:noFill/>
                    </a:lnB>
                  </a:tcPr>
                </a:tc>
                <a:tc>
                  <a:txBody>
                    <a:bodyPr/>
                    <a:lstStyle/>
                    <a:p>
                      <a:pPr>
                        <a:defRPr sz="1100" b="0">
                          <a:solidFill>
                            <a:srgbClr val="000000"/>
                          </a:solidFill>
                          <a:latin typeface="Poppins"/>
                        </a:defRPr>
                      </a:pPr>
                      <a:r>
                        <a:t>                    11.4.3.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11.2. Europe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11.5. Middle East &amp; Africa (By Component, By Deployment Mode, By Organization Size, By Application,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11.2.1. UK</a:t>
                      </a:r>
                    </a:p>
                  </a:txBody>
                  <a:tcPr>
                    <a:noFill/>
                    <a:lnL>
                      <a:noFill/>
                    </a:lnL>
                    <a:lnR>
                      <a:noFill/>
                    </a:lnR>
                    <a:lnT>
                      <a:noFill/>
                    </a:lnT>
                    <a:lnB>
                      <a:noFill/>
                    </a:lnB>
                  </a:tcPr>
                </a:tc>
                <a:tc>
                  <a:txBody>
                    <a:bodyPr/>
                    <a:lstStyle/>
                    <a:p>
                      <a:pPr>
                        <a:defRPr sz="1100" b="0">
                          <a:solidFill>
                            <a:srgbClr val="000000"/>
                          </a:solidFill>
                          <a:latin typeface="Poppins"/>
                        </a:defRPr>
                      </a:pPr>
                      <a:r>
                        <a:t>                    11.5.1.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11.2.2. Germany</a:t>
                      </a:r>
                    </a:p>
                  </a:txBody>
                  <a:tcPr>
                    <a:noFill/>
                    <a:lnL>
                      <a:noFill/>
                    </a:lnL>
                    <a:lnR>
                      <a:noFill/>
                    </a:lnR>
                    <a:lnT>
                      <a:noFill/>
                    </a:lnT>
                    <a:lnB>
                      <a:noFill/>
                    </a:lnB>
                  </a:tcPr>
                </a:tc>
                <a:tc>
                  <a:txBody>
                    <a:bodyPr/>
                    <a:lstStyle/>
                    <a:p>
                      <a:pPr>
                        <a:defRPr sz="1100" b="0">
                          <a:solidFill>
                            <a:srgbClr val="000000"/>
                          </a:solidFill>
                          <a:latin typeface="Poppins"/>
                        </a:defRPr>
                      </a:pPr>
                      <a:r>
                        <a:t>                    11.5.2.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11.2.3. Spain</a:t>
                      </a:r>
                    </a:p>
                  </a:txBody>
                  <a:tcPr>
                    <a:noFill/>
                    <a:lnL>
                      <a:noFill/>
                    </a:lnL>
                    <a:lnR>
                      <a:noFill/>
                    </a:lnR>
                    <a:lnT>
                      <a:noFill/>
                    </a:lnT>
                    <a:lnB>
                      <a:noFill/>
                    </a:lnB>
                  </a:tcPr>
                </a:tc>
                <a:tc>
                  <a:txBody>
                    <a:bodyPr/>
                    <a:lstStyle/>
                    <a:p>
                      <a:pPr>
                        <a:defRPr sz="1100" b="0">
                          <a:solidFill>
                            <a:srgbClr val="000000"/>
                          </a:solidFill>
                          <a:latin typeface="Poppins"/>
                        </a:defRPr>
                      </a:pPr>
                      <a:r>
                        <a:t>                    11.5.3.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11.2.4. France</a:t>
                      </a:r>
                    </a:p>
                  </a:txBody>
                  <a:tcPr>
                    <a:noFill/>
                    <a:lnL>
                      <a:noFill/>
                    </a:lnL>
                    <a:lnR>
                      <a:noFill/>
                    </a:lnR>
                    <a:lnT>
                      <a:noFill/>
                    </a:lnT>
                    <a:lnB>
                      <a:noFill/>
                    </a:lnB>
                  </a:tcPr>
                </a:tc>
                <a:tc>
                  <a:txBody>
                    <a:bodyPr/>
                    <a:lstStyle/>
                    <a:p>
                      <a:pPr>
                        <a:defRPr sz="1100" b="1">
                          <a:solidFill>
                            <a:srgbClr val="7030A0"/>
                          </a:solidFill>
                          <a:latin typeface="Poppins"/>
                        </a:defRPr>
                      </a:pPr>
                      <a:r>
                        <a:t>12.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11.2.5. Italy</a:t>
                      </a:r>
                    </a:p>
                  </a:txBody>
                  <a:tcPr>
                    <a:noFill/>
                    <a:lnL>
                      <a:noFill/>
                    </a:lnL>
                    <a:lnR>
                      <a:noFill/>
                    </a:lnR>
                    <a:lnT>
                      <a:noFill/>
                    </a:lnT>
                    <a:lnB>
                      <a:noFill/>
                    </a:lnB>
                  </a:tcPr>
                </a:tc>
                <a:tc>
                  <a:txBody>
                    <a:bodyPr/>
                    <a:lstStyle/>
                    <a:p>
                      <a:pPr>
                        <a:defRPr sz="1100" b="0">
                          <a:solidFill>
                            <a:srgbClr val="000000"/>
                          </a:solidFill>
                          <a:latin typeface="Poppins"/>
                        </a:defRPr>
                      </a:pPr>
                      <a:r>
                        <a:t>          12.1.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11.2.6. Rest of Europe</a:t>
                      </a:r>
                    </a:p>
                  </a:txBody>
                  <a:tcPr>
                    <a:noFill/>
                    <a:lnL>
                      <a:noFill/>
                    </a:lnL>
                    <a:lnR>
                      <a:noFill/>
                    </a:lnR>
                    <a:lnT>
                      <a:noFill/>
                    </a:lnT>
                    <a:lnB>
                      <a:noFill/>
                    </a:lnB>
                  </a:tcPr>
                </a:tc>
                <a:tc>
                  <a:txBody>
                    <a:bodyPr/>
                    <a:lstStyle/>
                    <a:p>
                      <a:pPr>
                        <a:defRPr sz="1100" b="0">
                          <a:solidFill>
                            <a:srgbClr val="000000"/>
                          </a:solidFill>
                          <a:latin typeface="Poppins"/>
                        </a:defRPr>
                      </a:pPr>
                      <a:r>
                        <a:t>          12.2.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11.3. Asia-Pacific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12.3.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11.3.1. China</a:t>
                      </a:r>
                    </a:p>
                  </a:txBody>
                  <a:tcPr>
                    <a:noFill/>
                    <a:lnL>
                      <a:noFill/>
                    </a:lnL>
                    <a:lnR>
                      <a:noFill/>
                    </a:lnR>
                    <a:lnT>
                      <a:noFill/>
                    </a:lnT>
                    <a:lnB>
                      <a:noFill/>
                    </a:lnB>
                  </a:tcPr>
                </a:tc>
                <a:tc>
                  <a:txBody>
                    <a:bodyPr/>
                    <a:lstStyle/>
                    <a:p>
                      <a:pPr>
                        <a:defRPr sz="1100" b="0">
                          <a:solidFill>
                            <a:srgbClr val="000000"/>
                          </a:solidFill>
                          <a:latin typeface="Poppins"/>
                        </a:defRPr>
                      </a:pPr>
                      <a:r>
                        <a:t>          12.4.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11.3.2. India</a:t>
                      </a:r>
                    </a:p>
                  </a:txBody>
                  <a:tcPr>
                    <a:noFill/>
                    <a:lnL>
                      <a:noFill/>
                    </a:lnL>
                    <a:lnR>
                      <a:noFill/>
                    </a:lnR>
                    <a:lnT>
                      <a:noFill/>
                    </a:lnT>
                    <a:lnB>
                      <a:noFill/>
                    </a:lnB>
                  </a:tcPr>
                </a:tc>
                <a:tc>
                  <a:txBody>
                    <a:bodyPr/>
                    <a:lstStyle/>
                    <a:p>
                      <a:pPr>
                        <a:defRPr sz="1100" b="0">
                          <a:solidFill>
                            <a:srgbClr val="000000"/>
                          </a:solidFill>
                          <a:latin typeface="Poppins"/>
                        </a:defRPr>
                      </a:pPr>
                      <a:r>
                        <a:t>          12.5.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11.3.3. Japan</a:t>
                      </a:r>
                    </a:p>
                  </a:txBody>
                  <a:tcPr>
                    <a:noFill/>
                    <a:lnL>
                      <a:noFill/>
                    </a:lnL>
                    <a:lnR>
                      <a:noFill/>
                    </a:lnR>
                    <a:lnT>
                      <a:noFill/>
                    </a:lnT>
                    <a:lnB>
                      <a:noFill/>
                    </a:lnB>
                  </a:tcPr>
                </a:tc>
                <a:tc>
                  <a:txBody>
                    <a:bodyPr/>
                    <a:lstStyle/>
                    <a:p>
                      <a:pPr>
                        <a:defRPr sz="1100" b="1">
                          <a:solidFill>
                            <a:srgbClr val="7030A0"/>
                          </a:solidFill>
                          <a:latin typeface="Poppins"/>
                        </a:defRPr>
                      </a:pPr>
                      <a:r>
                        <a:t>13.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11.3.4. South Korea</a:t>
                      </a:r>
                    </a:p>
                  </a:txBody>
                  <a:tcPr>
                    <a:noFill/>
                    <a:lnL>
                      <a:noFill/>
                    </a:lnL>
                    <a:lnR>
                      <a:noFill/>
                    </a:lnR>
                    <a:lnT>
                      <a:noFill/>
                    </a:lnT>
                    <a:lnB>
                      <a:noFill/>
                    </a:lnB>
                  </a:tcPr>
                </a:tc>
                <a:tc>
                  <a:txBody>
                    <a:bodyPr/>
                    <a:lstStyle/>
                    <a:p>
                      <a:pPr>
                        <a:defRPr sz="1100" b="0">
                          <a:solidFill>
                            <a:srgbClr val="000000"/>
                          </a:solidFill>
                          <a:latin typeface="Poppins"/>
                        </a:defRPr>
                      </a:pPr>
                      <a:r>
                        <a:t>          13.1.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11.3.5. Rest of Asia Pacific</a:t>
                      </a:r>
                    </a:p>
                  </a:txBody>
                  <a:tcPr>
                    <a:noFill/>
                    <a:lnL>
                      <a:noFill/>
                    </a:lnL>
                    <a:lnR>
                      <a:noFill/>
                    </a:lnR>
                    <a:lnT>
                      <a:noFill/>
                    </a:lnT>
                    <a:lnB>
                      <a:noFill/>
                    </a:lnB>
                  </a:tcPr>
                </a:tc>
                <a:tc>
                  <a:txBody>
                    <a:bodyPr/>
                    <a:lstStyle/>
                    <a:p>
                      <a:pPr>
                        <a:defRPr sz="1100" b="0">
                          <a:solidFill>
                            <a:srgbClr val="000000"/>
                          </a:solidFill>
                          <a:latin typeface="Poppins"/>
                        </a:defRPr>
                      </a:pPr>
                      <a:r>
                        <a:t>                    13.1.1.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 Latin America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13.1.2. Product Portfolio Overview</a:t>
                      </a:r>
                    </a:p>
                  </a:txBody>
                  <a:tcPr>
                    <a:noFill/>
                    <a:lnL>
                      <a:noFill/>
                    </a:lnL>
                    <a:lnR>
                      <a:noFill/>
                    </a:lnR>
                    <a:lnT>
                      <a:noFill/>
                    </a:lnT>
                    <a:lnB>
                      <a:noFill/>
                    </a:lnB>
                  </a:tcPr>
                </a:tc>
              </a:tr>
              <a:tr h="322736">
                <a:tc>
                  <a:txBody>
                    <a:bodyPr/>
                    <a:lstStyle/>
                    <a:p>
                      <a:pPr>
                        <a:defRPr sz="1100" b="0">
                          <a:solidFill>
                            <a:srgbClr val="000000"/>
                          </a:solidFill>
                          <a:latin typeface="Poppins"/>
                        </a:defRPr>
                      </a:pPr>
                      <a:r>
                        <a:t>                    11.4.1. Brazil</a:t>
                      </a:r>
                    </a:p>
                  </a:txBody>
                  <a:tcPr>
                    <a:noFill/>
                    <a:lnL>
                      <a:noFill/>
                    </a:lnL>
                    <a:lnR>
                      <a:noFill/>
                    </a:lnR>
                    <a:lnT>
                      <a:noFill/>
                    </a:lnT>
                    <a:lnB>
                      <a:noFill/>
                    </a:lnB>
                  </a:tcPr>
                </a:tc>
                <a:tc>
                  <a:txBody>
                    <a:bodyPr/>
                    <a:lstStyle/>
                    <a:p>
                      <a:pPr>
                        <a:defRPr sz="1100" b="0">
                          <a:solidFill>
                            <a:srgbClr val="000000"/>
                          </a:solidFill>
                          <a:latin typeface="Poppins"/>
                        </a:defRPr>
                      </a:pPr>
                      <a:r>
                        <a:t>                    13.1.3. Financial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13.1.4. Key Developments</a:t>
                      </a:r>
                    </a:p>
                  </a:txBody>
                  <a:tcPr>
                    <a:noFill/>
                    <a:lnL>
                      <a:noFill/>
                    </a:lnL>
                    <a:lnR>
                      <a:noFill/>
                    </a:lnR>
                    <a:lnT>
                      <a:noFill/>
                    </a:lnT>
                    <a:lnB>
                      <a:noFill/>
                    </a:lnB>
                  </a:tcPr>
                </a:tc>
                <a:tc>
                  <a:txBody>
                    <a:bodyPr/>
                    <a:lstStyle/>
                    <a:p>
                      <a:pPr>
                        <a:defRPr sz="1100" b="0">
                          <a:solidFill>
                            <a:srgbClr val="000000"/>
                          </a:solidFill>
                          <a:latin typeface="Poppins"/>
                        </a:defRPr>
                      </a:pPr>
                      <a:r>
                        <a:t>          13.17. Hevo Data Pvt. Ltd.</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13.18. PuppyGraph</a:t>
                      </a:r>
                    </a:p>
                  </a:txBody>
                  <a:tcPr>
                    <a:noFill/>
                    <a:lnL>
                      <a:noFill/>
                    </a:lnL>
                    <a:lnR>
                      <a:noFill/>
                    </a:lnR>
                    <a:lnT>
                      <a:noFill/>
                    </a:lnT>
                    <a:lnB>
                      <a:noFill/>
                    </a:lnB>
                  </a:tcPr>
                </a:tc>
              </a:tr>
              <a:tr h="322729">
                <a:tc>
                  <a:txBody>
                    <a:bodyPr/>
                    <a:lstStyle/>
                    <a:p>
                      <a:pPr>
                        <a:defRPr sz="1100" b="0">
                          <a:solidFill>
                            <a:srgbClr val="000000"/>
                          </a:solidFill>
                          <a:latin typeface="Poppins"/>
                        </a:defRPr>
                      </a:pPr>
                      <a:r>
                        <a:t>          13.2. Amazon Web Services</a:t>
                      </a:r>
                    </a:p>
                  </a:txBody>
                  <a:tcPr>
                    <a:noFill/>
                    <a:lnL>
                      <a:noFill/>
                    </a:lnL>
                    <a:lnR>
                      <a:noFill/>
                    </a:lnR>
                    <a:lnT>
                      <a:noFill/>
                    </a:lnT>
                    <a:lnB>
                      <a:noFill/>
                    </a:lnB>
                  </a:tcPr>
                </a:tc>
                <a:tc>
                  <a:txBody>
                    <a:bodyPr/>
                    <a:lstStyle/>
                    <a:p>
                      <a:pPr>
                        <a:defRPr sz="1100" b="0">
                          <a:solidFill>
                            <a:srgbClr val="000000"/>
                          </a:solidFill>
                          <a:latin typeface="Poppins"/>
                        </a:defRPr>
                      </a:pPr>
                      <a:r>
                        <a:t>          13.19. Snowplow Analytics Ltd.</a:t>
                      </a:r>
                    </a:p>
                  </a:txBody>
                  <a:tcPr>
                    <a:noFill/>
                    <a:lnL>
                      <a:noFill/>
                    </a:lnL>
                    <a:lnR>
                      <a:noFill/>
                    </a:lnR>
                    <a:lnT>
                      <a:noFill/>
                    </a:lnT>
                    <a:lnB>
                      <a:noFill/>
                    </a:lnB>
                  </a:tcPr>
                </a:tc>
              </a:tr>
              <a:tr h="322729">
                <a:tc>
                  <a:txBody>
                    <a:bodyPr/>
                    <a:lstStyle/>
                    <a:p>
                      <a:pPr>
                        <a:defRPr sz="1100" b="0">
                          <a:solidFill>
                            <a:srgbClr val="000000"/>
                          </a:solidFill>
                          <a:latin typeface="Poppins"/>
                        </a:defRPr>
                      </a:pPr>
                      <a:r>
                        <a:t>          13.3. Alteryx</a:t>
                      </a:r>
                    </a:p>
                  </a:txBody>
                  <a:tcPr>
                    <a:noFill/>
                    <a:lnL>
                      <a:noFill/>
                    </a:lnL>
                    <a:lnR>
                      <a:noFill/>
                    </a:lnR>
                    <a:lnT>
                      <a:noFill/>
                    </a:lnT>
                    <a:lnB>
                      <a:noFill/>
                    </a:lnB>
                  </a:tcPr>
                </a:tc>
                <a:tc>
                  <a:txBody>
                    <a:bodyPr/>
                    <a:lstStyle/>
                    <a:p>
                      <a:pPr>
                        <a:defRPr sz="1100" b="0">
                          <a:solidFill>
                            <a:srgbClr val="000000"/>
                          </a:solidFill>
                          <a:latin typeface="Poppins"/>
                        </a:defRPr>
                      </a:pPr>
                      <a:r>
                        <a:t>          13.20. Upsolver Inc.</a:t>
                      </a:r>
                    </a:p>
                  </a:txBody>
                  <a:tcPr>
                    <a:noFill/>
                    <a:lnL>
                      <a:noFill/>
                    </a:lnL>
                    <a:lnR>
                      <a:noFill/>
                    </a:lnR>
                    <a:lnT>
                      <a:noFill/>
                    </a:lnT>
                    <a:lnB>
                      <a:noFill/>
                    </a:lnB>
                  </a:tcPr>
                </a:tc>
              </a:tr>
              <a:tr h="322729">
                <a:tc>
                  <a:txBody>
                    <a:bodyPr/>
                    <a:lstStyle/>
                    <a:p>
                      <a:pPr>
                        <a:defRPr sz="1100" b="0">
                          <a:solidFill>
                            <a:srgbClr val="000000"/>
                          </a:solidFill>
                          <a:latin typeface="Poppins"/>
                        </a:defRPr>
                      </a:pPr>
                      <a:r>
                        <a:t>          13.4. Google LLC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13.5. International Business Machines Corporation</a:t>
                      </a:r>
                    </a:p>
                  </a:txBody>
                  <a:tcPr>
                    <a:noFill/>
                    <a:lnL>
                      <a:noFill/>
                    </a:lnL>
                    <a:lnR>
                      <a:noFill/>
                    </a:lnR>
                    <a:lnT>
                      <a:noFill/>
                    </a:lnT>
                    <a:lnB>
                      <a:noFill/>
                    </a:lnB>
                  </a:tcPr>
                </a:tc>
                <a:tc>
                  <a:txBody>
                    <a:bodyPr/>
                    <a:lstStyle/>
                    <a:p>
                      <a:pPr>
                        <a:defRPr sz="1100" b="1">
                          <a:solidFill>
                            <a:srgbClr val="7030A0"/>
                          </a:solidFill>
                          <a:latin typeface="Poppins"/>
                        </a:defRPr>
                      </a:pPr>
                      <a:r>
                        <a:t>14.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13.6. Oracle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13.7. SAP SE</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13.8. SAS Institute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13.9. SnapLogic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13.10. Fivetran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13.11. Matillion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13.12. Dell Boomi,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13.13. Stitch Data,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13.14. Apache NiFi</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13.15. Qlik Compose</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13.16. Informatica LLC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